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88" r:id="rId3"/>
    <p:sldId id="457" r:id="rId4"/>
    <p:sldId id="472" r:id="rId5"/>
    <p:sldId id="473" r:id="rId6"/>
    <p:sldId id="302" r:id="rId7"/>
    <p:sldId id="486" r:id="rId8"/>
    <p:sldId id="489" r:id="rId9"/>
    <p:sldId id="490" r:id="rId10"/>
    <p:sldId id="471" r:id="rId11"/>
    <p:sldId id="487" r:id="rId12"/>
    <p:sldId id="484" r:id="rId13"/>
    <p:sldId id="485" r:id="rId14"/>
    <p:sldId id="483" r:id="rId15"/>
    <p:sldId id="470" r:id="rId16"/>
  </p:sldIdLst>
  <p:sldSz cx="9144000" cy="6858000" type="screen4x3"/>
  <p:notesSz cx="6735763" cy="98663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 Lundberg Larsen" initials="OLL" lastIdx="1" clrIdx="0">
    <p:extLst>
      <p:ext uri="{19B8F6BF-5375-455C-9EA6-DF929625EA0E}">
        <p15:presenceInfo xmlns:p15="http://schemas.microsoft.com/office/powerpoint/2012/main" userId="S::oll@dkfisk.dk::42422b56-1a27-469b-ba73-38b277aa33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54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DE71AB-9198-4038-A3C2-8F7A12EE0A0F}" v="42" dt="2021-09-27T05:35:21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4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4T17:37:11.711" idx="1">
    <p:pos x="5527" y="37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2E104692-A426-6646-B1EB-A4E5692AC1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E2C8F58-6F9C-B146-9C13-403C58F478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7CB34-22D9-0247-9EE0-7B5FFB23B91D}" type="datetimeFigureOut">
              <a:rPr lang="da-DK" smtClean="0"/>
              <a:t>27-09-2021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5D37B7F-3E95-8942-9198-B7FD217F41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E5CE01D-89A7-D640-B7D8-87F217329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FB0C0-180B-1C42-9A5D-45E323E8C3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6395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E1EC9-6AF4-4078-890E-649EE34E22C3}" type="datetimeFigureOut">
              <a:rPr lang="da-DK" smtClean="0"/>
              <a:t>27-09-2021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71B9D-DC31-443E-98B6-18F2068D31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4884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Tak for invitationen – til at tale om et svært emne. Det er altid svært når man kan se en udvikling – men det er vanskeligt at dokumentere hvorfor den sker??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9731B-5718-4A30-88FF-12C7B31A09B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743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 fisker bæredygtigt og vi vil fiske bæredygtigt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71B9D-DC31-443E-98B6-18F2068D31E1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4705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Spørger Rasmus Nordquist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71B9D-DC31-443E-98B6-18F2068D31E1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7209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 1. Fiskeri aktivitet med slæbende redskaber 2015-2020. 90 % af fiskeriindsatsen dækker 19 % af de danske farvande. Kilde: Fisker forsker projektet, DFPO/DTU Aqua. EHFF. 44% af farvande er påvirket.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71B9D-DC31-443E-98B6-18F2068D31E1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4318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Dokumentation – udledninger – klima – vores alle sammen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71B9D-DC31-443E-98B6-18F2068D31E1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3304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71B9D-DC31-443E-98B6-18F2068D31E1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7564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Inspireret at det udsendte materiale. Som man jo burde give mig 1 time til at svare på al den stund at dansk fiskeri jo angribes for alt fra trawlfiskeri til spøgelsesnet. Vi tager gerne på os at fiskeri påvirker – men når man samtidig kritiseres for at påvirke havbunden og for at indgå en aftale med Danmarks Naturfredningsforening og at beskytte havbunden – så er det bare ikke let. Fisk er blandt de mest klimavenlige fødevare man kan få.</a:t>
            </a:r>
          </a:p>
          <a:p>
            <a:r>
              <a:rPr lang="da-DK" dirty="0"/>
              <a:t>BARE FOR AT SLÅ DET FAST – DANSKE FISKERE INDSAMLER AFFALD, DANSKE FISKERE DELTETAGER I INDSAMLING AF SPØGELSESNET (REGLER) OG Vi deltage i Ocean Plastic forum. Vi har al mulig god grund til at ønske et godt havmiljø.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71B9D-DC31-443E-98B6-18F2068D31E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8278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Når vi taler om bæredygtighed – Vi skal alle have mad i munden i 2011 var vi 7 milliarder i 2050 er der 9,7 milliarder –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71B9D-DC31-443E-98B6-18F2068D31E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7398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DB1F4-04A3-4254-9CCC-CF8D19685CCF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5898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523 fartøjer under 17m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DB1F4-04A3-4254-9CCC-CF8D19685CCF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2596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Mange årsager til fiskeriet tilbagegang – Der er projekt i gang i </a:t>
            </a:r>
            <a:r>
              <a:rPr lang="da-DK" dirty="0" err="1"/>
              <a:t>dtu-aqua</a:t>
            </a:r>
            <a:r>
              <a:rPr lang="da-DK" dirty="0"/>
              <a:t> for at få bedre svar. Og det er naturligvis fordi vi ikke  ved præcist hvad der er </a:t>
            </a:r>
            <a:r>
              <a:rPr lang="da-DK" dirty="0" err="1"/>
              <a:t>årsagenog</a:t>
            </a:r>
            <a:r>
              <a:rPr lang="da-DK" dirty="0"/>
              <a:t> måske ikke samme årsag alle steder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71B9D-DC31-443E-98B6-18F2068D31E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4542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Løsningsforslag er naturligvis nært knyttet til de problemer der identificeres – men det er jo ikke sikkert at ”</a:t>
            </a:r>
            <a:r>
              <a:rPr lang="da-DK" dirty="0" err="1"/>
              <a:t>one</a:t>
            </a:r>
            <a:r>
              <a:rPr lang="da-DK" dirty="0"/>
              <a:t> </a:t>
            </a:r>
            <a:r>
              <a:rPr lang="da-DK" dirty="0" err="1"/>
              <a:t>size</a:t>
            </a:r>
            <a:r>
              <a:rPr lang="da-DK" dirty="0"/>
              <a:t> </a:t>
            </a:r>
            <a:r>
              <a:rPr lang="da-DK" dirty="0" err="1"/>
              <a:t>fits</a:t>
            </a:r>
            <a:r>
              <a:rPr lang="da-DK" dirty="0"/>
              <a:t> it all”. Og så vil gerne sige et par ord om trawl.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71B9D-DC31-443E-98B6-18F2068D31E1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3484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Inspireret at det udsendte materiale. Som man jo burde give mig 1 time til at svare på al den stund at dansk fiskeri jo angribes for alt fra trawlfiskeri til spøgelsesnet. Vi tager gerne på os at fiskeri påvirker – men når man samtidig kritiseres for at påvirke havbunden og for at indgå en aftale med Danmarks Naturfredningsforening og at beskytte havbunden – så er det bare ikke let. Fisk er blandt de mest klimavenlige fødevare man kan få.</a:t>
            </a:r>
          </a:p>
          <a:p>
            <a:r>
              <a:rPr lang="da-DK" dirty="0"/>
              <a:t>BARE FOR AT SLÅ DET FAST – DANSKE FISKERE INDSAMLER AFFALD, DANSKE FISKERE DELTETAGER I INDSAMLING AF SPØGELSESNET (REGLER) OG Vi deltage i Ocean Plastic forum. Vi har al mulig god grund til at ønske et godt havmiljø.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71B9D-DC31-443E-98B6-18F2068D31E1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8666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Når vi taler om bæredygtighed – Vi skal alle have mad i munden i 2011 var vi 7 milliarder i 2050 er der 9,7 milliarder –</a:t>
            </a:r>
          </a:p>
          <a:p>
            <a:r>
              <a:rPr lang="da-DK" dirty="0"/>
              <a:t>Inspireret at det udsendte materiale. Som man jo burde give mig 1 time til at svare på al den stund at dansk fiskeri jo angribes for alt fra trawlfiskeri til spøgelsesnet. Vi tager gerne på os at fiskeri påvirker – men når man samtidig kritiseres for at påvirke havbunden og for at indgå en aftale med Danmarks Naturfredningsforening og at beskytte havbunden – så er det bare ikke let. Fisk er blandt de mest klimavenlige fødevare man kan få.</a:t>
            </a:r>
          </a:p>
          <a:p>
            <a:r>
              <a:rPr lang="da-DK" dirty="0"/>
              <a:t>BARE FOR AT SLÅ DET FAST – DANSKE FISKERE INDSAMLER AFFALD, DANSKE FISKERE DELTETAGER I INDSAMLING AF SPØGELSESNET (REGLER) OG Vi deltage i Ocean Plastic forum. Vi har al mulig god grund til at ønske et godt havmiljø.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71B9D-DC31-443E-98B6-18F2068D31E1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104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ADB7E7E4-C077-EF4C-A855-55C2B107057E}"/>
              </a:ext>
            </a:extLst>
          </p:cNvPr>
          <p:cNvSpPr/>
          <p:nvPr userDrawn="1"/>
        </p:nvSpPr>
        <p:spPr>
          <a:xfrm>
            <a:off x="4260715" y="0"/>
            <a:ext cx="4883285" cy="6858000"/>
          </a:xfrm>
          <a:prstGeom prst="rect">
            <a:avLst/>
          </a:prstGeom>
          <a:solidFill>
            <a:srgbClr val="003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7A1CC4-8AA5-0F45-A417-A32AA5FA33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9782" y="3045600"/>
            <a:ext cx="4422914" cy="1655762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indsætte titel på præsentation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B01A6EF-8804-2C44-8A0A-6E64E68E70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59781" y="4882629"/>
            <a:ext cx="4422913" cy="552519"/>
          </a:xfrm>
        </p:spPr>
        <p:txBody>
          <a:bodyPr/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Sted og dato</a:t>
            </a: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B4263A03-3786-A74D-80DA-946A44D7CDD8}"/>
              </a:ext>
            </a:extLst>
          </p:cNvPr>
          <p:cNvCxnSpPr/>
          <p:nvPr userDrawn="1"/>
        </p:nvCxnSpPr>
        <p:spPr>
          <a:xfrm>
            <a:off x="4524530" y="5797683"/>
            <a:ext cx="431908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Billede 19">
            <a:extLst>
              <a:ext uri="{FF2B5EF4-FFF2-40B4-BE49-F238E27FC236}">
                <a16:creationId xmlns:a16="http://schemas.microsoft.com/office/drawing/2014/main" id="{DC8F8C5F-F981-0F4C-A523-68B5F40462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2273" y="6085546"/>
            <a:ext cx="1328141" cy="484592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4BDA2998-AAB4-564E-AF61-40FEC02562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6311900" y="0"/>
            <a:ext cx="2832100" cy="2832100"/>
          </a:xfrm>
          <a:prstGeom prst="rect">
            <a:avLst/>
          </a:prstGeom>
          <a:effectLst>
            <a:glow>
              <a:schemeClr val="accent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9605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14D9A-4178-0249-AFFE-F9F40CB08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z="3300" b="1">
                <a:solidFill>
                  <a:srgbClr val="10253F"/>
                </a:solidFill>
                <a:latin typeface="Arial"/>
                <a:cs typeface="Arial"/>
              </a:rPr>
              <a:t>Klik for at indsætte overskrift</a:t>
            </a:r>
            <a:endParaRPr lang="da-DK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2AEC09A-5327-4D44-BE5C-022EF34F1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BC061BB-D104-B948-898A-122D5FE5C143}"/>
              </a:ext>
            </a:extLst>
          </p:cNvPr>
          <p:cNvSpPr/>
          <p:nvPr userDrawn="1"/>
        </p:nvSpPr>
        <p:spPr>
          <a:xfrm>
            <a:off x="-5492" y="6193548"/>
            <a:ext cx="9149492" cy="741405"/>
          </a:xfrm>
          <a:prstGeom prst="rect">
            <a:avLst/>
          </a:prstGeom>
          <a:solidFill>
            <a:srgbClr val="003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3254"/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E947E77-1099-384C-8E09-0A15DD7120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2273" y="6321521"/>
            <a:ext cx="1328141" cy="48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6E64D10-5849-6246-AB81-B44A11210A5D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da-DK" sz="3300" b="1">
                <a:solidFill>
                  <a:srgbClr val="10253F"/>
                </a:solidFill>
                <a:latin typeface="Arial"/>
                <a:cs typeface="Arial"/>
              </a:rPr>
              <a:t>Klik for at indsætte overskrift</a:t>
            </a:r>
            <a:endParaRPr lang="da-DK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0EF17E2-AAAA-324B-A935-C5D7BB08E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D726C79-3805-4340-A177-03915EEC4096}"/>
              </a:ext>
            </a:extLst>
          </p:cNvPr>
          <p:cNvSpPr/>
          <p:nvPr userDrawn="1"/>
        </p:nvSpPr>
        <p:spPr>
          <a:xfrm>
            <a:off x="-5492" y="6193548"/>
            <a:ext cx="9149492" cy="741405"/>
          </a:xfrm>
          <a:prstGeom prst="rect">
            <a:avLst/>
          </a:prstGeom>
          <a:solidFill>
            <a:srgbClr val="003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3254"/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4F96A36-AEF1-D044-BA1A-EB67410B52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2273" y="6321521"/>
            <a:ext cx="1328141" cy="48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EFDE2-5794-7E47-AA24-9861E7F17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z="3300" b="1">
                <a:solidFill>
                  <a:srgbClr val="10253F"/>
                </a:solidFill>
                <a:latin typeface="Arial"/>
                <a:cs typeface="Arial"/>
              </a:rPr>
              <a:t>Klik for at indsætte overskrift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EA19805-09C2-BD4E-AC36-4A8B3FC91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403C0BE-6D4F-C843-9941-A8713C8962C2}"/>
              </a:ext>
            </a:extLst>
          </p:cNvPr>
          <p:cNvSpPr/>
          <p:nvPr userDrawn="1"/>
        </p:nvSpPr>
        <p:spPr>
          <a:xfrm>
            <a:off x="-5492" y="6193548"/>
            <a:ext cx="9149492" cy="741405"/>
          </a:xfrm>
          <a:prstGeom prst="rect">
            <a:avLst/>
          </a:prstGeom>
          <a:solidFill>
            <a:srgbClr val="003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3254"/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D7CF873-DAE4-364D-BAFD-C809EBDFF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2273" y="6321521"/>
            <a:ext cx="1328141" cy="48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9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1C4F6-1AB4-AC44-88D6-3E8343C3E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 sz="4500" b="1">
                <a:solidFill>
                  <a:srgbClr val="10253F"/>
                </a:solidFill>
                <a:latin typeface="Arial"/>
                <a:cs typeface="Arial"/>
              </a:rPr>
              <a:t>Klik for at indsætte overskrift</a:t>
            </a:r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7A15823-3A6B-734F-85F7-A44CD7CF0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7A01F-5CA9-B743-8FDF-F655186C72DA}"/>
              </a:ext>
            </a:extLst>
          </p:cNvPr>
          <p:cNvSpPr/>
          <p:nvPr userDrawn="1"/>
        </p:nvSpPr>
        <p:spPr>
          <a:xfrm>
            <a:off x="-5492" y="6193548"/>
            <a:ext cx="9149492" cy="741405"/>
          </a:xfrm>
          <a:prstGeom prst="rect">
            <a:avLst/>
          </a:prstGeom>
          <a:solidFill>
            <a:srgbClr val="003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3254"/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A84F102-20C5-D240-9B61-127A1127DF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2273" y="6321521"/>
            <a:ext cx="1328141" cy="48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5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9331E-56E6-A041-9332-2CB9533885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z="3300" b="1">
                <a:solidFill>
                  <a:srgbClr val="10253F"/>
                </a:solidFill>
                <a:latin typeface="Arial"/>
                <a:cs typeface="Arial"/>
              </a:rPr>
              <a:t>Klik for at indsætte overskrift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6BF862-5696-184E-94AB-718A307D0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F3870F6-5E9C-2E43-A683-90639AB00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125CC1E-4E4E-0743-889D-5C2FB4B99086}"/>
              </a:ext>
            </a:extLst>
          </p:cNvPr>
          <p:cNvSpPr/>
          <p:nvPr userDrawn="1"/>
        </p:nvSpPr>
        <p:spPr>
          <a:xfrm>
            <a:off x="-5492" y="6193548"/>
            <a:ext cx="9149492" cy="741405"/>
          </a:xfrm>
          <a:prstGeom prst="rect">
            <a:avLst/>
          </a:prstGeom>
          <a:solidFill>
            <a:srgbClr val="003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3254"/>
              </a:solidFill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8E46398-0921-E449-A235-F661948BAD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2273" y="6321521"/>
            <a:ext cx="1328141" cy="48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D3F74-FD94-D540-BE9F-0C7F321E4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da-DK" sz="3300" b="1">
                <a:solidFill>
                  <a:srgbClr val="10253F"/>
                </a:solidFill>
                <a:latin typeface="Arial"/>
                <a:cs typeface="Arial"/>
              </a:rPr>
              <a:t>Klik for at indsætte overskrift</a:t>
            </a:r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988054E-CF95-BD43-8DD8-FC88AFB01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366DCDF-48F5-E04D-A7C9-CFB141CB2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646BA7C-F424-0047-A699-981A5A419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BE99189-4CF8-D54F-BC64-481444EAE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606F0F7-DD04-0446-979A-020F3FF2EFF4}"/>
              </a:ext>
            </a:extLst>
          </p:cNvPr>
          <p:cNvSpPr/>
          <p:nvPr userDrawn="1"/>
        </p:nvSpPr>
        <p:spPr>
          <a:xfrm>
            <a:off x="-5492" y="6193548"/>
            <a:ext cx="9149492" cy="741405"/>
          </a:xfrm>
          <a:prstGeom prst="rect">
            <a:avLst/>
          </a:prstGeom>
          <a:solidFill>
            <a:srgbClr val="003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3254"/>
              </a:solidFill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51B5403-878E-254D-8760-6610605A4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2273" y="6321521"/>
            <a:ext cx="1328141" cy="48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0D805-F20E-6C4B-9D6C-BA5F98B04C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z="3300" b="1">
                <a:solidFill>
                  <a:srgbClr val="10253F"/>
                </a:solidFill>
                <a:latin typeface="Arial"/>
                <a:cs typeface="Arial"/>
              </a:rPr>
              <a:t>Klik for at indsætte overskrift</a:t>
            </a:r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3E59D60-56DD-D747-B767-FABA2E4EC6D2}"/>
              </a:ext>
            </a:extLst>
          </p:cNvPr>
          <p:cNvSpPr/>
          <p:nvPr userDrawn="1"/>
        </p:nvSpPr>
        <p:spPr>
          <a:xfrm>
            <a:off x="-5492" y="6193548"/>
            <a:ext cx="9149492" cy="741405"/>
          </a:xfrm>
          <a:prstGeom prst="rect">
            <a:avLst/>
          </a:prstGeom>
          <a:solidFill>
            <a:srgbClr val="003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3254"/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A9B4AB8-AB13-D34B-BE44-3B17C8722C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2273" y="6321521"/>
            <a:ext cx="1328141" cy="48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0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E2F7C52-A138-004E-BE9A-EC0815CC1611}"/>
              </a:ext>
            </a:extLst>
          </p:cNvPr>
          <p:cNvSpPr/>
          <p:nvPr userDrawn="1"/>
        </p:nvSpPr>
        <p:spPr>
          <a:xfrm>
            <a:off x="-5492" y="6193548"/>
            <a:ext cx="9149492" cy="741405"/>
          </a:xfrm>
          <a:prstGeom prst="rect">
            <a:avLst/>
          </a:prstGeom>
          <a:solidFill>
            <a:srgbClr val="003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3254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BC6883B-5892-074D-AF61-7EB56EF0B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2273" y="6321521"/>
            <a:ext cx="1328141" cy="48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2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550C08-3307-044A-BE8C-A203749B9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 sz="2400" b="1">
                <a:solidFill>
                  <a:srgbClr val="10253F"/>
                </a:solidFill>
                <a:latin typeface="Arial"/>
                <a:cs typeface="Arial"/>
              </a:rPr>
              <a:t>Klik for at indsætte overskrift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DA6973-DBF8-9E4B-B8C9-626AC833E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F5013EA-878A-D44B-8847-46DEF45E7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7A6BD7D-B00C-E74E-B747-99E2BAE94125}"/>
              </a:ext>
            </a:extLst>
          </p:cNvPr>
          <p:cNvSpPr/>
          <p:nvPr userDrawn="1"/>
        </p:nvSpPr>
        <p:spPr>
          <a:xfrm>
            <a:off x="-5492" y="6193548"/>
            <a:ext cx="9149492" cy="741405"/>
          </a:xfrm>
          <a:prstGeom prst="rect">
            <a:avLst/>
          </a:prstGeom>
          <a:solidFill>
            <a:srgbClr val="003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3254"/>
              </a:solidFill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8739E9A-5AEB-8A4C-A05D-8E7822EBE5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2273" y="6321521"/>
            <a:ext cx="1328141" cy="48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38CCB-4493-5748-9CAF-D50E4AF3F0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 sz="2400" b="1">
                <a:solidFill>
                  <a:srgbClr val="10253F"/>
                </a:solidFill>
                <a:latin typeface="Arial"/>
                <a:cs typeface="Arial"/>
              </a:rPr>
              <a:t>Klik for at indsætte overskrift</a:t>
            </a:r>
            <a:endParaRPr lang="da-DK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BF61FC6-13CB-8948-8883-0260AC44BF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A54BFFE-C4F3-0544-BFAC-67CBC8E48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482DEA1-3D90-2844-A407-4EEEAFE2900C}"/>
              </a:ext>
            </a:extLst>
          </p:cNvPr>
          <p:cNvSpPr/>
          <p:nvPr userDrawn="1"/>
        </p:nvSpPr>
        <p:spPr>
          <a:xfrm>
            <a:off x="-5492" y="6193548"/>
            <a:ext cx="9149492" cy="741405"/>
          </a:xfrm>
          <a:prstGeom prst="rect">
            <a:avLst/>
          </a:prstGeom>
          <a:solidFill>
            <a:srgbClr val="003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3254"/>
              </a:solidFill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BACA5CA-56B5-3749-97B0-58A29C200D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2273" y="6321521"/>
            <a:ext cx="1328141" cy="48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3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Baggrund2.jpg">
            <a:extLst>
              <a:ext uri="{FF2B5EF4-FFF2-40B4-BE49-F238E27FC236}">
                <a16:creationId xmlns:a16="http://schemas.microsoft.com/office/drawing/2014/main" id="{A1662D83-B425-C043-8A30-B2DAD0182DE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972593A-1A84-F840-A55F-021D7B74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3300" b="1">
                <a:solidFill>
                  <a:srgbClr val="10253F"/>
                </a:solidFill>
                <a:latin typeface="Arial"/>
                <a:cs typeface="Arial"/>
              </a:rPr>
              <a:t>Klik for at indsætte overskrift</a:t>
            </a:r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CCF1D6-6B87-0640-ADBC-C0025E747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48677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baseline="0">
          <a:solidFill>
            <a:srgbClr val="00325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rgbClr val="00325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00325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00325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00325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00325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titel 2">
            <a:extLst>
              <a:ext uri="{FF2B5EF4-FFF2-40B4-BE49-F238E27FC236}">
                <a16:creationId xmlns:a16="http://schemas.microsoft.com/office/drawing/2014/main" id="{BD04F537-A80B-4ADC-AA2C-37A3A3DD87A6}"/>
              </a:ext>
            </a:extLst>
          </p:cNvPr>
          <p:cNvSpPr txBox="1">
            <a:spLocks/>
          </p:cNvSpPr>
          <p:nvPr/>
        </p:nvSpPr>
        <p:spPr>
          <a:xfrm>
            <a:off x="4525278" y="3168451"/>
            <a:ext cx="4316322" cy="1556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200" kern="1200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sz="1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56AEAE2-CEAC-461D-BDA0-236D0CEB4326}"/>
              </a:ext>
            </a:extLst>
          </p:cNvPr>
          <p:cNvSpPr txBox="1"/>
          <p:nvPr/>
        </p:nvSpPr>
        <p:spPr>
          <a:xfrm>
            <a:off x="4572000" y="3429000"/>
            <a:ext cx="4108174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2600" dirty="0">
                <a:solidFill>
                  <a:schemeClr val="bg1"/>
                </a:solidFill>
                <a:latin typeface="Arial Black"/>
              </a:rPr>
              <a:t>Konference om miljøtilstanden i de indre dansk farvande</a:t>
            </a:r>
          </a:p>
        </p:txBody>
      </p:sp>
      <p:sp>
        <p:nvSpPr>
          <p:cNvPr id="7" name="Undertitel 6">
            <a:extLst>
              <a:ext uri="{FF2B5EF4-FFF2-40B4-BE49-F238E27FC236}">
                <a16:creationId xmlns:a16="http://schemas.microsoft.com/office/drawing/2014/main" id="{4CB737F4-ACB9-42A4-AFF9-9AC615613B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da-DK" sz="2000" dirty="0"/>
          </a:p>
          <a:p>
            <a:r>
              <a:rPr lang="da-DK" sz="2000" dirty="0"/>
              <a:t>  27.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83393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EA8853FE-CB6C-4EDC-ABF8-4CB35242B497}"/>
              </a:ext>
            </a:extLst>
          </p:cNvPr>
          <p:cNvSpPr txBox="1"/>
          <p:nvPr/>
        </p:nvSpPr>
        <p:spPr>
          <a:xfrm>
            <a:off x="678094" y="587677"/>
            <a:ext cx="8096035" cy="58785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sz="3200" b="1" dirty="0">
                <a:solidFill>
                  <a:srgbClr val="003254"/>
                </a:solidFill>
                <a:latin typeface="Arial Black"/>
                <a:ea typeface="Calibri" panose="020F0502020204030204" pitchFamily="34" charset="0"/>
                <a:cs typeface="Times New Roman"/>
              </a:rPr>
              <a:t>Bæredygtighed – </a:t>
            </a:r>
            <a:endParaRPr lang="da-DK" sz="3200" b="1" dirty="0">
              <a:solidFill>
                <a:srgbClr val="003254"/>
              </a:solidFill>
              <a:latin typeface="Arial Blac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a-DK" sz="3200" b="1" dirty="0">
                <a:solidFill>
                  <a:srgbClr val="003254"/>
                </a:solidFill>
                <a:latin typeface="Arial Black"/>
                <a:ea typeface="Calibri" panose="020F0502020204030204" pitchFamily="34" charset="0"/>
                <a:cs typeface="Times New Roman"/>
              </a:rPr>
              <a:t>Forskellige redskaber</a:t>
            </a:r>
          </a:p>
          <a:p>
            <a:pPr algn="ctr"/>
            <a:endParaRPr lang="da-DK" sz="24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400" b="1" dirty="0">
                <a:solidFill>
                  <a:srgbClr val="003254"/>
                </a:solidFill>
                <a:latin typeface="Arial"/>
                <a:ea typeface="Calibri" panose="020F0502020204030204" pitchFamily="34" charset="0"/>
                <a:cs typeface="Times New Roman"/>
              </a:rPr>
              <a:t>Travlredskaber (over 90% af fangster)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400" b="1" dirty="0">
                <a:solidFill>
                  <a:srgbClr val="003254"/>
                </a:solidFill>
                <a:latin typeface="Arial"/>
                <a:ea typeface="Calibri" panose="020F0502020204030204" pitchFamily="34" charset="0"/>
                <a:cs typeface="Times New Roman"/>
              </a:rPr>
              <a:t>Pelagisk/bund/bomtrawl.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400" b="1" dirty="0">
                <a:solidFill>
                  <a:srgbClr val="003254"/>
                </a:solidFill>
                <a:latin typeface="Arial"/>
                <a:ea typeface="Calibri" panose="020F0502020204030204" pitchFamily="34" charset="0"/>
                <a:cs typeface="Times New Roman"/>
              </a:rPr>
              <a:t>Påvirkning bund 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400" b="1" dirty="0">
                <a:solidFill>
                  <a:srgbClr val="003254"/>
                </a:solidFill>
                <a:latin typeface="Arial"/>
                <a:ea typeface="Calibri" panose="020F0502020204030204" pitchFamily="34" charset="0"/>
                <a:cs typeface="Times New Roman"/>
              </a:rPr>
              <a:t>Økonomi – generel positiv udvikling for trawl</a:t>
            </a:r>
          </a:p>
          <a:p>
            <a:pPr marL="914400" lvl="1" indent="-457200">
              <a:buFont typeface="+mj-lt"/>
              <a:buAutoNum type="arabicPeriod"/>
            </a:pPr>
            <a:endParaRPr lang="da-DK" sz="2400" b="1" dirty="0">
              <a:solidFill>
                <a:srgbClr val="003254"/>
              </a:solidFill>
              <a:latin typeface="Arial"/>
              <a:ea typeface="Calibri" panose="020F0502020204030204" pitchFamily="34" charset="0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400" b="1" dirty="0">
                <a:solidFill>
                  <a:srgbClr val="003254"/>
                </a:solidFill>
                <a:latin typeface="Arial"/>
                <a:ea typeface="Calibri" panose="020F0502020204030204" pitchFamily="34" charset="0"/>
                <a:cs typeface="Times New Roman"/>
              </a:rPr>
              <a:t>Faststående redskaber (Bekendtgørelse)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400" b="1" dirty="0">
                <a:solidFill>
                  <a:srgbClr val="003254"/>
                </a:solidFill>
                <a:latin typeface="Arial"/>
                <a:ea typeface="Calibri" panose="020F0502020204030204" pitchFamily="34" charset="0"/>
                <a:cs typeface="Times New Roman"/>
              </a:rPr>
              <a:t>Garn/tejner/snurrevod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400" b="1" dirty="0">
                <a:solidFill>
                  <a:srgbClr val="003254"/>
                </a:solidFill>
                <a:latin typeface="Arial"/>
                <a:ea typeface="Calibri" panose="020F0502020204030204" pitchFamily="34" charset="0"/>
                <a:cs typeface="Times New Roman"/>
              </a:rPr>
              <a:t>Påvirkning fra faststående redskaber/Bifangst af marsvin og fugle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400" b="1" dirty="0">
                <a:solidFill>
                  <a:srgbClr val="003254"/>
                </a:solidFill>
                <a:latin typeface="Arial"/>
                <a:ea typeface="Calibri" panose="020F0502020204030204" pitchFamily="34" charset="0"/>
                <a:cs typeface="Times New Roman"/>
              </a:rPr>
              <a:t>Økonomi/sæler – Problem med sæler</a:t>
            </a:r>
          </a:p>
          <a:p>
            <a:pPr algn="ctr"/>
            <a:endParaRPr lang="da-DK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242269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EA8853FE-CB6C-4EDC-ABF8-4CB35242B497}"/>
              </a:ext>
            </a:extLst>
          </p:cNvPr>
          <p:cNvSpPr txBox="1"/>
          <p:nvPr/>
        </p:nvSpPr>
        <p:spPr>
          <a:xfrm>
            <a:off x="719191" y="587677"/>
            <a:ext cx="8096035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sz="2800" b="1" dirty="0">
                <a:solidFill>
                  <a:srgbClr val="003254"/>
                </a:solidFill>
                <a:latin typeface="Arial Black"/>
                <a:ea typeface="Calibri" panose="020F0502020204030204" pitchFamily="34" charset="0"/>
                <a:cs typeface="Times New Roman"/>
              </a:rPr>
              <a:t>Spørgsmål 1147 til Fødevareministeren</a:t>
            </a:r>
          </a:p>
          <a:p>
            <a:pPr algn="ctr"/>
            <a:r>
              <a:rPr lang="da-DK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a-DK" sz="2400" b="0" i="0" dirty="0">
                <a:solidFill>
                  <a:srgbClr val="45454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da-DK" sz="1400" b="0" i="0" dirty="0">
                <a:solidFill>
                  <a:srgbClr val="454545"/>
                </a:solidFill>
                <a:effectLst/>
                <a:latin typeface="Arial" panose="020B0604020202020204" pitchFamily="34" charset="0"/>
              </a:rPr>
              <a:t>svar på </a:t>
            </a:r>
            <a:r>
              <a:rPr lang="da-DK" sz="1400" b="0" i="0" dirty="0" err="1">
                <a:solidFill>
                  <a:srgbClr val="454545"/>
                </a:solidFill>
                <a:effectLst/>
                <a:latin typeface="Arial" panose="020B0604020202020204" pitchFamily="34" charset="0"/>
              </a:rPr>
              <a:t>spm</a:t>
            </a:r>
            <a:r>
              <a:rPr lang="da-DK" sz="1400" b="0" i="0" dirty="0">
                <a:solidFill>
                  <a:srgbClr val="454545"/>
                </a:solidFill>
                <a:effectLst/>
                <a:latin typeface="Arial" panose="020B0604020202020204" pitchFamily="34" charset="0"/>
              </a:rPr>
              <a:t>. 1147 om kommentar til artiklen ”</a:t>
            </a:r>
            <a:r>
              <a:rPr lang="da-DK" sz="1400" b="0" i="0" dirty="0" err="1">
                <a:solidFill>
                  <a:srgbClr val="454545"/>
                </a:solidFill>
                <a:effectLst/>
                <a:latin typeface="Arial" panose="020B0604020202020204" pitchFamily="34" charset="0"/>
              </a:rPr>
              <a:t>Protecting</a:t>
            </a:r>
            <a:r>
              <a:rPr lang="da-DK" sz="1400" b="0" i="0" dirty="0">
                <a:solidFill>
                  <a:srgbClr val="454545"/>
                </a:solidFill>
                <a:effectLst/>
                <a:latin typeface="Arial" panose="020B0604020202020204" pitchFamily="34" charset="0"/>
              </a:rPr>
              <a:t> the global ocean for </a:t>
            </a:r>
            <a:r>
              <a:rPr lang="da-DK" sz="1400" b="0" i="0" dirty="0" err="1">
                <a:solidFill>
                  <a:srgbClr val="454545"/>
                </a:solidFill>
                <a:effectLst/>
                <a:latin typeface="Arial" panose="020B0604020202020204" pitchFamily="34" charset="0"/>
              </a:rPr>
              <a:t>biodiversity</a:t>
            </a:r>
            <a:r>
              <a:rPr lang="da-DK" sz="1400" b="0" i="0" dirty="0">
                <a:solidFill>
                  <a:srgbClr val="454545"/>
                </a:solidFill>
                <a:effectLst/>
                <a:latin typeface="Arial" panose="020B0604020202020204" pitchFamily="34" charset="0"/>
              </a:rPr>
              <a:t>, food and </a:t>
            </a:r>
            <a:r>
              <a:rPr lang="da-DK" sz="1400" b="0" i="0" dirty="0" err="1">
                <a:solidFill>
                  <a:srgbClr val="454545"/>
                </a:solidFill>
                <a:effectLst/>
                <a:latin typeface="Arial" panose="020B0604020202020204" pitchFamily="34" charset="0"/>
              </a:rPr>
              <a:t>climate</a:t>
            </a:r>
            <a:r>
              <a:rPr lang="da-DK" sz="1400" b="0" i="0" dirty="0">
                <a:solidFill>
                  <a:srgbClr val="454545"/>
                </a:solidFill>
                <a:effectLst/>
                <a:latin typeface="Arial" panose="020B0604020202020204" pitchFamily="34" charset="0"/>
              </a:rPr>
              <a:t>” fra Nature den 17. marts 2021, fra ministeren for fødevarer, landbrug og fiskeri</a:t>
            </a:r>
            <a:r>
              <a:rPr lang="da-DK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da-DK" sz="2400" b="1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8BBBB15-5451-48D8-B919-7D06CF185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98" y="1722357"/>
            <a:ext cx="7720620" cy="105762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CE02A1DA-E86D-404E-B1F3-F22D9812A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268" y="2517739"/>
            <a:ext cx="7183880" cy="434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8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8F125-2550-45DB-A0DF-D9D782B7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7773"/>
          </a:xfrm>
        </p:spPr>
        <p:txBody>
          <a:bodyPr/>
          <a:lstStyle/>
          <a:p>
            <a:pPr algn="ctr"/>
            <a:r>
              <a:rPr lang="da-DK">
                <a:latin typeface="Arial"/>
                <a:cs typeface="Arial"/>
              </a:rPr>
              <a:t>Fiskeriets Fodaftryk 2015-2020</a:t>
            </a:r>
            <a:endParaRPr lang="da-DK"/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D68F5D05-2982-4C9A-8FB3-C04C72EF4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8228" y="1825625"/>
            <a:ext cx="7567544" cy="4351338"/>
          </a:xfrm>
        </p:spPr>
      </p:pic>
    </p:spTree>
    <p:extLst>
      <p:ext uri="{BB962C8B-B14F-4D97-AF65-F5344CB8AC3E}">
        <p14:creationId xmlns:p14="http://schemas.microsoft.com/office/powerpoint/2010/main" val="112032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8F125-2550-45DB-A0DF-D9D782B7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da-DK">
                <a:solidFill>
                  <a:srgbClr val="10253F"/>
                </a:solidFill>
              </a:rPr>
              <a:t>Fiskeriets Fodaftryk 2015-2020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43F86058-DCCD-4089-A42C-5BEE912FAB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82040" y="1736409"/>
            <a:ext cx="6794776" cy="3906996"/>
          </a:xfrm>
          <a:noFill/>
        </p:spPr>
      </p:pic>
    </p:spTree>
    <p:extLst>
      <p:ext uri="{BB962C8B-B14F-4D97-AF65-F5344CB8AC3E}">
        <p14:creationId xmlns:p14="http://schemas.microsoft.com/office/powerpoint/2010/main" val="392139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EA8853FE-CB6C-4EDC-ABF8-4CB35242B497}"/>
              </a:ext>
            </a:extLst>
          </p:cNvPr>
          <p:cNvSpPr txBox="1"/>
          <p:nvPr/>
        </p:nvSpPr>
        <p:spPr>
          <a:xfrm>
            <a:off x="698186" y="1111660"/>
            <a:ext cx="7821818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sz="3200" b="1" dirty="0">
                <a:solidFill>
                  <a:srgbClr val="003254"/>
                </a:solidFill>
                <a:latin typeface="Arial Black"/>
                <a:ea typeface="Calibri" panose="020F0502020204030204" pitchFamily="34" charset="0"/>
                <a:cs typeface="Times New Roman"/>
              </a:rPr>
              <a:t> </a:t>
            </a:r>
            <a:endParaRPr lang="da-DK" sz="3200" b="1" dirty="0">
              <a:solidFill>
                <a:srgbClr val="003254"/>
              </a:solidFill>
              <a:latin typeface="Arial Blac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a-DK" sz="3200" b="1" dirty="0">
                <a:solidFill>
                  <a:srgbClr val="003254"/>
                </a:solidFill>
                <a:latin typeface="Arial Black"/>
                <a:ea typeface="Calibri" panose="020F0502020204030204" pitchFamily="34" charset="0"/>
                <a:cs typeface="Times New Roman"/>
              </a:rPr>
              <a:t>Et bedre havmiljø –</a:t>
            </a:r>
          </a:p>
          <a:p>
            <a:pPr algn="ctr"/>
            <a:r>
              <a:rPr lang="da-DK" sz="3200" b="1" dirty="0">
                <a:solidFill>
                  <a:srgbClr val="003254"/>
                </a:solidFill>
                <a:latin typeface="Arial Black"/>
                <a:ea typeface="Calibri" panose="020F0502020204030204" pitchFamily="34" charset="0"/>
                <a:cs typeface="Times New Roman"/>
              </a:rPr>
              <a:t> hvor skal vi hen (du)?</a:t>
            </a:r>
          </a:p>
          <a:p>
            <a:pPr algn="ctr"/>
            <a:endParaRPr lang="da-DK" sz="24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400" b="1" dirty="0">
                <a:solidFill>
                  <a:srgbClr val="003254"/>
                </a:solidFill>
                <a:latin typeface="Arial"/>
                <a:ea typeface="Calibri" panose="020F0502020204030204" pitchFamily="34" charset="0"/>
                <a:cs typeface="Times New Roman"/>
              </a:rPr>
              <a:t>Bedre dokumentation for påvirkning?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b="1" dirty="0">
                <a:solidFill>
                  <a:srgbClr val="003254"/>
                </a:solidFill>
                <a:latin typeface="Arial"/>
                <a:ea typeface="Calibri" panose="020F0502020204030204" pitchFamily="34" charset="0"/>
                <a:cs typeface="Times New Roman"/>
              </a:rPr>
              <a:t>Stop/reducer udledninger ved kilden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b="1" dirty="0">
                <a:solidFill>
                  <a:srgbClr val="003254"/>
                </a:solidFill>
                <a:latin typeface="Arial"/>
                <a:ea typeface="Calibri" panose="020F0502020204030204" pitchFamily="34" charset="0"/>
                <a:cs typeface="Times New Roman"/>
              </a:rPr>
              <a:t>Stop for import af spildevand.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b="1" dirty="0">
                <a:solidFill>
                  <a:srgbClr val="003254"/>
                </a:solidFill>
                <a:latin typeface="Arial"/>
                <a:ea typeface="Calibri" panose="020F0502020204030204" pitchFamily="34" charset="0"/>
                <a:cs typeface="Times New Roman"/>
              </a:rPr>
              <a:t>Klima?</a:t>
            </a:r>
          </a:p>
          <a:p>
            <a:pPr algn="ctr"/>
            <a:endParaRPr lang="da-DK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18606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AD0C2672-F06B-4874-AC46-515D5DD26042}"/>
              </a:ext>
            </a:extLst>
          </p:cNvPr>
          <p:cNvSpPr txBox="1"/>
          <p:nvPr/>
        </p:nvSpPr>
        <p:spPr>
          <a:xfrm>
            <a:off x="1645131" y="3136612"/>
            <a:ext cx="5853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/>
              <a:t>Tak for opmærksomheden</a:t>
            </a:r>
          </a:p>
        </p:txBody>
      </p:sp>
    </p:spTree>
    <p:extLst>
      <p:ext uri="{BB962C8B-B14F-4D97-AF65-F5344CB8AC3E}">
        <p14:creationId xmlns:p14="http://schemas.microsoft.com/office/powerpoint/2010/main" val="425350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EA8853FE-CB6C-4EDC-ABF8-4CB35242B497}"/>
              </a:ext>
            </a:extLst>
          </p:cNvPr>
          <p:cNvSpPr txBox="1"/>
          <p:nvPr/>
        </p:nvSpPr>
        <p:spPr>
          <a:xfrm>
            <a:off x="698186" y="1111660"/>
            <a:ext cx="7821818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sz="3200" b="1" dirty="0">
                <a:solidFill>
                  <a:srgbClr val="003254"/>
                </a:solidFill>
                <a:latin typeface="Arial Black"/>
                <a:ea typeface="Calibri" panose="020F0502020204030204" pitchFamily="34" charset="0"/>
                <a:cs typeface="Times New Roman"/>
              </a:rPr>
              <a:t>Havmiljø  </a:t>
            </a:r>
            <a:endParaRPr lang="da-DK" sz="3200" b="1" dirty="0">
              <a:solidFill>
                <a:srgbClr val="003254"/>
              </a:solidFill>
              <a:latin typeface="Arial Blac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a-DK" sz="3200" b="1" dirty="0">
                <a:solidFill>
                  <a:srgbClr val="003254"/>
                </a:solidFill>
                <a:latin typeface="Arial Black"/>
                <a:ea typeface="Calibri" panose="020F0502020204030204" pitchFamily="34" charset="0"/>
                <a:cs typeface="Times New Roman"/>
              </a:rPr>
              <a:t>Verdensmål</a:t>
            </a:r>
          </a:p>
          <a:p>
            <a:pPr algn="ctr"/>
            <a:endParaRPr lang="da-DK" sz="24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400" b="1" dirty="0">
                <a:solidFill>
                  <a:srgbClr val="003254"/>
                </a:solidFill>
                <a:latin typeface="Arial"/>
                <a:ea typeface="Calibri" panose="020F0502020204030204" pitchFamily="34" charset="0"/>
                <a:cs typeface="Times New Roman"/>
              </a:rPr>
              <a:t>Verdensmål nr. 14: Havmiljø</a:t>
            </a:r>
          </a:p>
          <a:p>
            <a:pPr marL="457200" indent="-457200">
              <a:buFont typeface="+mj-lt"/>
              <a:buAutoNum type="arabicPeriod"/>
            </a:pPr>
            <a:endParaRPr lang="da-DK" sz="2400" b="1" dirty="0">
              <a:solidFill>
                <a:srgbClr val="003254"/>
              </a:solidFill>
              <a:latin typeface="Arial"/>
              <a:ea typeface="Calibri" panose="020F0502020204030204" pitchFamily="34" charset="0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400" b="1" dirty="0">
                <a:solidFill>
                  <a:srgbClr val="003254"/>
                </a:solidFill>
                <a:latin typeface="Arial"/>
                <a:ea typeface="Calibri" panose="020F0502020204030204" pitchFamily="34" charset="0"/>
                <a:cs typeface="Times New Roman"/>
              </a:rPr>
              <a:t>Verdensmål nr. 1: Bekæmpelse af fattigdom og et arbejde at stå op til.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b="1" dirty="0">
                <a:solidFill>
                  <a:srgbClr val="003254"/>
                </a:solidFill>
                <a:latin typeface="Arial"/>
                <a:ea typeface="Calibri" panose="020F0502020204030204" pitchFamily="34" charset="0"/>
                <a:cs typeface="Times New Roman"/>
              </a:rPr>
              <a:t>Verdensmål nr. 2: Handler om at bekæmpe sult 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b="1" dirty="0">
                <a:solidFill>
                  <a:srgbClr val="003254"/>
                </a:solidFill>
                <a:latin typeface="Arial"/>
                <a:ea typeface="Calibri" panose="020F0502020204030204" pitchFamily="34" charset="0"/>
                <a:cs typeface="Times New Roman"/>
              </a:rPr>
              <a:t>Verdensmål nr. 3: Handler om sundhed</a:t>
            </a:r>
          </a:p>
          <a:p>
            <a:endParaRPr lang="da-DK" sz="2400" b="1" dirty="0">
              <a:solidFill>
                <a:srgbClr val="003254"/>
              </a:solidFill>
              <a:latin typeface="Arial"/>
              <a:ea typeface="Calibri" panose="020F0502020204030204" pitchFamily="34" charset="0"/>
              <a:cs typeface="Times New Roman"/>
            </a:endParaRPr>
          </a:p>
          <a:p>
            <a:pPr algn="ctr"/>
            <a:r>
              <a:rPr lang="da-DK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Så på de ene side har vi et havmiljø der skal være sundt</a:t>
            </a:r>
          </a:p>
          <a:p>
            <a:pPr algn="ctr"/>
            <a:r>
              <a:rPr lang="da-DK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 på den anden side er der en række andre forhold som skal med</a:t>
            </a:r>
          </a:p>
        </p:txBody>
      </p:sp>
    </p:spTree>
    <p:extLst>
      <p:ext uri="{BB962C8B-B14F-4D97-AF65-F5344CB8AC3E}">
        <p14:creationId xmlns:p14="http://schemas.microsoft.com/office/powerpoint/2010/main" val="108739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50825" y="612395"/>
            <a:ext cx="8066088" cy="1143000"/>
          </a:xfrm>
        </p:spPr>
        <p:txBody>
          <a:bodyPr>
            <a:normAutofit fontScale="90000"/>
          </a:bodyPr>
          <a:lstStyle/>
          <a:p>
            <a:r>
              <a:rPr lang="sv-SE" altLang="da-DK" sz="4000" b="1">
                <a:solidFill>
                  <a:srgbClr val="00385D"/>
                </a:solidFill>
                <a:latin typeface="Arial"/>
                <a:cs typeface="Arial"/>
              </a:rPr>
              <a:t> Dansk fisk er </a:t>
            </a:r>
            <a:r>
              <a:rPr lang="sv-SE" altLang="da-DK" sz="4000" b="1" err="1">
                <a:solidFill>
                  <a:srgbClr val="00385D"/>
                </a:solidFill>
                <a:latin typeface="Arial"/>
                <a:cs typeface="Arial"/>
              </a:rPr>
              <a:t>godt</a:t>
            </a:r>
            <a:r>
              <a:rPr lang="sv-SE" altLang="da-DK" sz="4000" b="1">
                <a:solidFill>
                  <a:srgbClr val="00385D"/>
                </a:solidFill>
                <a:latin typeface="Arial"/>
                <a:cs typeface="Arial"/>
              </a:rPr>
              <a:t> for </a:t>
            </a:r>
            <a:r>
              <a:rPr lang="sv-SE" altLang="da-DK" sz="4000" b="1" err="1">
                <a:solidFill>
                  <a:srgbClr val="00385D"/>
                </a:solidFill>
                <a:latin typeface="Arial"/>
                <a:cs typeface="Arial"/>
              </a:rPr>
              <a:t>vores</a:t>
            </a:r>
            <a:r>
              <a:rPr lang="sv-SE" altLang="da-DK" sz="4000" b="1">
                <a:solidFill>
                  <a:srgbClr val="00385D"/>
                </a:solidFill>
                <a:latin typeface="Arial"/>
                <a:cs typeface="Arial"/>
              </a:rPr>
              <a:t> </a:t>
            </a:r>
            <a:r>
              <a:rPr lang="sv-SE" altLang="da-DK" sz="4000" b="1" err="1">
                <a:solidFill>
                  <a:srgbClr val="00385D"/>
                </a:solidFill>
                <a:latin typeface="Arial"/>
                <a:cs typeface="Arial"/>
              </a:rPr>
              <a:t>miljø</a:t>
            </a:r>
            <a:endParaRPr lang="sv-SE" altLang="da-DK" sz="4000" b="1">
              <a:solidFill>
                <a:srgbClr val="00385D"/>
              </a:solidFill>
              <a:latin typeface="Arial"/>
              <a:cs typeface="Arial"/>
            </a:endParaRPr>
          </a:p>
        </p:txBody>
      </p:sp>
      <p:sp>
        <p:nvSpPr>
          <p:cNvPr id="6147" name="TextBox 7"/>
          <p:cNvSpPr txBox="1">
            <a:spLocks noChangeArrowheads="1"/>
          </p:cNvSpPr>
          <p:nvPr/>
        </p:nvSpPr>
        <p:spPr bwMode="auto">
          <a:xfrm>
            <a:off x="5508625" y="1743266"/>
            <a:ext cx="30241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da-DK" err="1">
                <a:solidFill>
                  <a:srgbClr val="00385D"/>
                </a:solidFill>
                <a:latin typeface="Arial"/>
                <a:cs typeface="Arial"/>
              </a:rPr>
              <a:t>Ifølge</a:t>
            </a:r>
            <a:r>
              <a:rPr lang="en-GB" altLang="da-DK">
                <a:solidFill>
                  <a:srgbClr val="00385D"/>
                </a:solidFill>
                <a:latin typeface="Arial"/>
                <a:cs typeface="Arial"/>
              </a:rPr>
              <a:t> </a:t>
            </a:r>
            <a:r>
              <a:rPr lang="en-GB" altLang="da-DK" err="1">
                <a:solidFill>
                  <a:srgbClr val="00385D"/>
                </a:solidFill>
                <a:latin typeface="Arial"/>
                <a:cs typeface="Arial"/>
              </a:rPr>
              <a:t>Fødevareministeriet</a:t>
            </a:r>
            <a:r>
              <a:rPr lang="en-GB" altLang="da-DK">
                <a:solidFill>
                  <a:srgbClr val="00385D"/>
                </a:solidFill>
                <a:latin typeface="Arial"/>
                <a:cs typeface="Arial"/>
              </a:rPr>
              <a:t> er fisk er </a:t>
            </a:r>
            <a:r>
              <a:rPr lang="en-GB" altLang="da-DK" err="1">
                <a:solidFill>
                  <a:srgbClr val="00385D"/>
                </a:solidFill>
                <a:latin typeface="Arial"/>
                <a:cs typeface="Arial"/>
              </a:rPr>
              <a:t>en</a:t>
            </a:r>
            <a:r>
              <a:rPr lang="en-GB" altLang="da-DK">
                <a:solidFill>
                  <a:srgbClr val="00385D"/>
                </a:solidFill>
                <a:latin typeface="Arial"/>
                <a:cs typeface="Arial"/>
              </a:rPr>
              <a:t> </a:t>
            </a:r>
            <a:r>
              <a:rPr lang="en-GB" altLang="da-DK" err="1">
                <a:solidFill>
                  <a:srgbClr val="00385D"/>
                </a:solidFill>
                <a:latin typeface="Arial"/>
                <a:cs typeface="Arial"/>
              </a:rPr>
              <a:t>særdeles</a:t>
            </a:r>
            <a:r>
              <a:rPr lang="en-GB" altLang="da-DK">
                <a:solidFill>
                  <a:srgbClr val="00385D"/>
                </a:solidFill>
                <a:latin typeface="Arial"/>
                <a:cs typeface="Arial"/>
              </a:rPr>
              <a:t> </a:t>
            </a:r>
            <a:r>
              <a:rPr lang="en-GB" altLang="da-DK" err="1">
                <a:solidFill>
                  <a:srgbClr val="00385D"/>
                </a:solidFill>
                <a:latin typeface="Arial"/>
                <a:cs typeface="Arial"/>
              </a:rPr>
              <a:t>klimaansvarlig</a:t>
            </a:r>
            <a:r>
              <a:rPr lang="en-GB" altLang="da-DK">
                <a:solidFill>
                  <a:srgbClr val="00385D"/>
                </a:solidFill>
                <a:latin typeface="Arial"/>
                <a:cs typeface="Arial"/>
              </a:rPr>
              <a:t> </a:t>
            </a:r>
            <a:r>
              <a:rPr lang="en-GB" altLang="da-DK" err="1">
                <a:solidFill>
                  <a:srgbClr val="00385D"/>
                </a:solidFill>
                <a:latin typeface="Arial"/>
                <a:cs typeface="Arial"/>
              </a:rPr>
              <a:t>spise</a:t>
            </a:r>
            <a:r>
              <a:rPr lang="en-GB" altLang="da-DK">
                <a:solidFill>
                  <a:srgbClr val="00385D"/>
                </a:solidFill>
                <a:latin typeface="Arial"/>
                <a:cs typeface="Arial"/>
              </a:rPr>
              <a:t>. </a:t>
            </a:r>
          </a:p>
        </p:txBody>
      </p:sp>
      <p:pic>
        <p:nvPicPr>
          <p:cNvPr id="6148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7" y="1505397"/>
            <a:ext cx="4819777" cy="384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dertitel 2"/>
          <p:cNvSpPr txBox="1">
            <a:spLocks/>
          </p:cNvSpPr>
          <p:nvPr/>
        </p:nvSpPr>
        <p:spPr>
          <a:xfrm>
            <a:off x="2653469" y="6325858"/>
            <a:ext cx="6400800" cy="43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da-DK" sz="1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FAB10AA4-D31C-443D-8CD0-84DF0180DBA7}"/>
              </a:ext>
            </a:extLst>
          </p:cNvPr>
          <p:cNvSpPr txBox="1"/>
          <p:nvPr/>
        </p:nvSpPr>
        <p:spPr>
          <a:xfrm>
            <a:off x="535781" y="544165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/>
              <a:t>DCA – Nationalt Center for Fødevarer og Jordbrug, Mogensen m.fl. 2016 </a:t>
            </a:r>
          </a:p>
        </p:txBody>
      </p:sp>
    </p:spTree>
    <p:extLst>
      <p:ext uri="{BB962C8B-B14F-4D97-AF65-F5344CB8AC3E}">
        <p14:creationId xmlns:p14="http://schemas.microsoft.com/office/powerpoint/2010/main" val="114858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11DCD-02EE-C042-BB6C-EAF923DD8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419" y="1371203"/>
            <a:ext cx="5657850" cy="771525"/>
          </a:xfrm>
        </p:spPr>
        <p:txBody>
          <a:bodyPr>
            <a:normAutofit/>
          </a:bodyPr>
          <a:lstStyle/>
          <a:p>
            <a:r>
              <a:rPr lang="da-DK" sz="2250">
                <a:latin typeface="Arial Black"/>
                <a:cs typeface="Arial"/>
              </a:rPr>
              <a:t>Danmarks </a:t>
            </a:r>
            <a:br>
              <a:rPr lang="da-DK" sz="2250">
                <a:latin typeface="Arial Black"/>
                <a:cs typeface="Arial"/>
              </a:rPr>
            </a:br>
            <a:r>
              <a:rPr lang="da-DK" sz="2250">
                <a:latin typeface="Arial Black"/>
                <a:cs typeface="Arial"/>
              </a:rPr>
              <a:t>Fiskeriforening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9D53D043-E299-41A3-BC7A-DD33EF0EE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884" r="7329"/>
          <a:stretch/>
        </p:blipFill>
        <p:spPr>
          <a:xfrm>
            <a:off x="5313222" y="1053266"/>
            <a:ext cx="2451857" cy="2074665"/>
          </a:xfrm>
        </p:spPr>
      </p:pic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55E6613A-F5D8-4350-BCB9-180C38CEFF17}"/>
              </a:ext>
            </a:extLst>
          </p:cNvPr>
          <p:cNvSpPr txBox="1">
            <a:spLocks/>
          </p:cNvSpPr>
          <p:nvPr/>
        </p:nvSpPr>
        <p:spPr>
          <a:xfrm>
            <a:off x="4084913" y="3749023"/>
            <a:ext cx="3992210" cy="1800128"/>
          </a:xfrm>
          <a:prstGeom prst="rect">
            <a:avLst/>
          </a:prstGeom>
        </p:spPr>
        <p:txBody>
          <a:bodyPr vert="horz" lIns="51435" tIns="25718" rIns="51435" bIns="25718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rgbClr val="0032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32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0032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rgbClr val="0032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rgbClr val="0032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466" indent="-195263" defTabSz="199133">
              <a:lnSpc>
                <a:spcPct val="100000"/>
              </a:lnSpc>
            </a:pPr>
            <a:r>
              <a:rPr lang="da-DK" sz="900">
                <a:latin typeface="Arial"/>
                <a:cs typeface="Arial"/>
              </a:rPr>
              <a:t>Hovedorganisation for de danske fiskere</a:t>
            </a:r>
          </a:p>
          <a:p>
            <a:pPr marL="301466" indent="-195263" defTabSz="199133">
              <a:lnSpc>
                <a:spcPct val="100000"/>
              </a:lnSpc>
            </a:pPr>
            <a:r>
              <a:rPr lang="da-DK" sz="900">
                <a:latin typeface="Arial"/>
                <a:cs typeface="Arial"/>
              </a:rPr>
              <a:t>32 lokalforeninger, 1195 fiskere og 679 fartøjer</a:t>
            </a:r>
          </a:p>
          <a:p>
            <a:pPr marL="301466" indent="-195263" defTabSz="199133">
              <a:lnSpc>
                <a:spcPct val="100000"/>
              </a:lnSpc>
            </a:pPr>
            <a:r>
              <a:rPr lang="da-DK" sz="900">
                <a:latin typeface="Arial"/>
                <a:cs typeface="Arial"/>
              </a:rPr>
              <a:t>Vores fiskere fanger både konsum- og industrifisk</a:t>
            </a:r>
          </a:p>
          <a:p>
            <a:pPr marL="301466" indent="-195263" defTabSz="199133">
              <a:lnSpc>
                <a:spcPct val="100000"/>
              </a:lnSpc>
            </a:pPr>
            <a:r>
              <a:rPr lang="da-DK" sz="900">
                <a:latin typeface="Arial"/>
                <a:cs typeface="Arial"/>
              </a:rPr>
              <a:t>Årlig landingsværdi på ca. 2,2 mia. kr. </a:t>
            </a:r>
            <a:endParaRPr lang="da-DK" sz="900"/>
          </a:p>
          <a:p>
            <a:pPr marL="301466" indent="-195263" defTabSz="199133">
              <a:lnSpc>
                <a:spcPct val="100000"/>
              </a:lnSpc>
            </a:pPr>
            <a:r>
              <a:rPr lang="da-DK" sz="900">
                <a:latin typeface="Arial"/>
                <a:cs typeface="Arial"/>
              </a:rPr>
              <a:t>Overordnet danner fiskeriet grundlag for 16.000 jobs i Danmark</a:t>
            </a:r>
          </a:p>
          <a:p>
            <a:pPr marL="0" indent="0" defTabSz="199133">
              <a:buNone/>
            </a:pPr>
            <a:endParaRPr lang="da-DK" sz="1163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35216EA1-5B52-4C27-B9DA-97F9D2D5F7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42" t="5373" r="6112" b="1929"/>
          <a:stretch/>
        </p:blipFill>
        <p:spPr>
          <a:xfrm>
            <a:off x="1195089" y="2460664"/>
            <a:ext cx="2763148" cy="290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7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11DCD-02EE-C042-BB6C-EAF923DD8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075" y="1532070"/>
            <a:ext cx="5657850" cy="771525"/>
          </a:xfrm>
        </p:spPr>
        <p:txBody>
          <a:bodyPr>
            <a:normAutofit/>
          </a:bodyPr>
          <a:lstStyle/>
          <a:p>
            <a:r>
              <a:rPr lang="da-DK" sz="2250">
                <a:latin typeface="Arial Black"/>
                <a:cs typeface="Arial"/>
              </a:rPr>
              <a:t>Danmarks Fiskeriforening </a:t>
            </a:r>
            <a:br>
              <a:rPr lang="da-DK" sz="2250">
                <a:latin typeface="Arial Black"/>
                <a:cs typeface="Arial"/>
              </a:rPr>
            </a:br>
            <a:r>
              <a:rPr lang="da-DK" sz="2250">
                <a:latin typeface="Arial Black"/>
                <a:cs typeface="Arial"/>
              </a:rPr>
              <a:t>– fartøjer 2018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9F8B4BE5-FAEB-498B-B053-97CCCE966F5C}"/>
              </a:ext>
            </a:extLst>
          </p:cNvPr>
          <p:cNvGraphicFramePr>
            <a:graphicFrameLocks noGrp="1"/>
          </p:cNvGraphicFramePr>
          <p:nvPr/>
        </p:nvGraphicFramePr>
        <p:xfrm>
          <a:off x="1831747" y="2523282"/>
          <a:ext cx="4404564" cy="2168660"/>
        </p:xfrm>
        <a:graphic>
          <a:graphicData uri="http://schemas.openxmlformats.org/drawingml/2006/table">
            <a:tbl>
              <a:tblPr/>
              <a:tblGrid>
                <a:gridCol w="924519">
                  <a:extLst>
                    <a:ext uri="{9D8B030D-6E8A-4147-A177-3AD203B41FA5}">
                      <a16:colId xmlns:a16="http://schemas.microsoft.com/office/drawing/2014/main" val="297259927"/>
                    </a:ext>
                  </a:extLst>
                </a:gridCol>
                <a:gridCol w="696009">
                  <a:extLst>
                    <a:ext uri="{9D8B030D-6E8A-4147-A177-3AD203B41FA5}">
                      <a16:colId xmlns:a16="http://schemas.microsoft.com/office/drawing/2014/main" val="1433195158"/>
                    </a:ext>
                  </a:extLst>
                </a:gridCol>
                <a:gridCol w="696009">
                  <a:extLst>
                    <a:ext uri="{9D8B030D-6E8A-4147-A177-3AD203B41FA5}">
                      <a16:colId xmlns:a16="http://schemas.microsoft.com/office/drawing/2014/main" val="1005049979"/>
                    </a:ext>
                  </a:extLst>
                </a:gridCol>
                <a:gridCol w="696009">
                  <a:extLst>
                    <a:ext uri="{9D8B030D-6E8A-4147-A177-3AD203B41FA5}">
                      <a16:colId xmlns:a16="http://schemas.microsoft.com/office/drawing/2014/main" val="1716700115"/>
                    </a:ext>
                  </a:extLst>
                </a:gridCol>
                <a:gridCol w="696009">
                  <a:extLst>
                    <a:ext uri="{9D8B030D-6E8A-4147-A177-3AD203B41FA5}">
                      <a16:colId xmlns:a16="http://schemas.microsoft.com/office/drawing/2014/main" val="4191536429"/>
                    </a:ext>
                  </a:extLst>
                </a:gridCol>
                <a:gridCol w="696009">
                  <a:extLst>
                    <a:ext uri="{9D8B030D-6E8A-4147-A177-3AD203B41FA5}">
                      <a16:colId xmlns:a16="http://schemas.microsoft.com/office/drawing/2014/main" val="3537907963"/>
                    </a:ext>
                  </a:extLst>
                </a:gridCol>
              </a:tblGrid>
              <a:tr h="333640">
                <a:tc>
                  <a:txBody>
                    <a:bodyPr/>
                    <a:lstStyle/>
                    <a:p>
                      <a:pPr algn="l" fontAlgn="ctr"/>
                      <a:r>
                        <a:rPr lang="da-DK" sz="5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Primære redskab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Fartøjer </a:t>
                      </a:r>
                      <a:br>
                        <a:rPr lang="da-DK" sz="5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da-DK" sz="5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&lt; 12 m*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Fartøjer </a:t>
                      </a:r>
                      <a:br>
                        <a:rPr lang="da-DK" sz="5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da-DK" sz="5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12-17 m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Fartøjer </a:t>
                      </a:r>
                      <a:br>
                        <a:rPr lang="da-DK" sz="5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da-DK" sz="5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17-24 m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Fartøjer </a:t>
                      </a:r>
                      <a:br>
                        <a:rPr lang="da-DK" sz="5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da-DK" sz="5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&gt; 24 m**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Fartøjer </a:t>
                      </a:r>
                      <a:br>
                        <a:rPr lang="da-DK" sz="5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da-DK" sz="5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i alt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34360"/>
                  </a:ext>
                </a:extLst>
              </a:tr>
              <a:tr h="166820">
                <a:tc>
                  <a:txBody>
                    <a:bodyPr/>
                    <a:lstStyle/>
                    <a:p>
                      <a:pPr algn="l" fontAlgn="ctr"/>
                      <a:r>
                        <a:rPr lang="da-DK" sz="5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Garn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187506"/>
                  </a:ext>
                </a:extLst>
              </a:tr>
              <a:tr h="166820">
                <a:tc>
                  <a:txBody>
                    <a:bodyPr/>
                    <a:lstStyle/>
                    <a:p>
                      <a:pPr algn="l" fontAlgn="ctr"/>
                      <a:r>
                        <a:rPr lang="da-DK" sz="5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Trawl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780474"/>
                  </a:ext>
                </a:extLst>
              </a:tr>
              <a:tr h="166820">
                <a:tc>
                  <a:txBody>
                    <a:bodyPr/>
                    <a:lstStyle/>
                    <a:p>
                      <a:pPr algn="l" fontAlgn="ctr"/>
                      <a:r>
                        <a:rPr lang="da-DK" sz="5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Snurrevod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325085"/>
                  </a:ext>
                </a:extLst>
              </a:tr>
              <a:tr h="166820">
                <a:tc>
                  <a:txBody>
                    <a:bodyPr/>
                    <a:lstStyle/>
                    <a:p>
                      <a:pPr algn="l" fontAlgn="ctr"/>
                      <a:r>
                        <a:rPr lang="da-DK" sz="5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Flyshooter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210739"/>
                  </a:ext>
                </a:extLst>
              </a:tr>
              <a:tr h="166820">
                <a:tc>
                  <a:txBody>
                    <a:bodyPr/>
                    <a:lstStyle/>
                    <a:p>
                      <a:pPr algn="l" fontAlgn="ctr"/>
                      <a:r>
                        <a:rPr lang="da-DK" sz="5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Hesterejer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981763"/>
                  </a:ext>
                </a:extLst>
              </a:tr>
              <a:tr h="166820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5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Bomtrawl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a-DK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a-DK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a-DK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204200"/>
                  </a:ext>
                </a:extLst>
              </a:tr>
              <a:tr h="166820">
                <a:tc>
                  <a:txBody>
                    <a:bodyPr/>
                    <a:lstStyle/>
                    <a:p>
                      <a:pPr algn="l" fontAlgn="ctr"/>
                      <a:r>
                        <a:rPr lang="da-DK" sz="5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Ruser/tejner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334837"/>
                  </a:ext>
                </a:extLst>
              </a:tr>
              <a:tr h="166820">
                <a:tc>
                  <a:txBody>
                    <a:bodyPr/>
                    <a:lstStyle/>
                    <a:p>
                      <a:pPr algn="l" fontAlgn="ctr"/>
                      <a:r>
                        <a:rPr lang="da-DK" sz="5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Langline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852805"/>
                  </a:ext>
                </a:extLst>
              </a:tr>
              <a:tr h="166820">
                <a:tc>
                  <a:txBody>
                    <a:bodyPr/>
                    <a:lstStyle/>
                    <a:p>
                      <a:pPr algn="l" fontAlgn="ctr"/>
                      <a:r>
                        <a:rPr lang="da-DK" sz="5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Pilk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319474"/>
                  </a:ext>
                </a:extLst>
              </a:tr>
              <a:tr h="166820">
                <a:tc>
                  <a:txBody>
                    <a:bodyPr/>
                    <a:lstStyle/>
                    <a:p>
                      <a:pPr algn="l" fontAlgn="ctr"/>
                      <a:r>
                        <a:rPr lang="da-DK" sz="5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Muslingeskraber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399336"/>
                  </a:ext>
                </a:extLst>
              </a:tr>
              <a:tr h="166820">
                <a:tc>
                  <a:txBody>
                    <a:bodyPr/>
                    <a:lstStyle/>
                    <a:p>
                      <a:pPr algn="l" fontAlgn="ctr"/>
                      <a:r>
                        <a:rPr lang="da-DK" sz="500" b="0" i="0" u="none" strike="noStrike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I alt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351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172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80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58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662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527327"/>
                  </a:ext>
                </a:extLst>
              </a:tr>
            </a:tbl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9148AA27-8D49-427C-8E6B-D8248BA6B2EB}"/>
              </a:ext>
            </a:extLst>
          </p:cNvPr>
          <p:cNvSpPr txBox="1"/>
          <p:nvPr/>
        </p:nvSpPr>
        <p:spPr>
          <a:xfrm>
            <a:off x="1800466" y="4697100"/>
            <a:ext cx="1031051" cy="183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91">
                <a:solidFill>
                  <a:srgbClr val="00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Mindste fartøj er 3,85 m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E9E03F0-37FD-47B7-9A5C-CF71DA05992E}"/>
              </a:ext>
            </a:extLst>
          </p:cNvPr>
          <p:cNvSpPr txBox="1"/>
          <p:nvPr/>
        </p:nvSpPr>
        <p:spPr>
          <a:xfrm>
            <a:off x="1800466" y="4822577"/>
            <a:ext cx="1067921" cy="183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91">
                <a:solidFill>
                  <a:srgbClr val="00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**Længste fartøj er 57,3 m</a:t>
            </a:r>
          </a:p>
        </p:txBody>
      </p:sp>
    </p:spTree>
    <p:extLst>
      <p:ext uri="{BB962C8B-B14F-4D97-AF65-F5344CB8AC3E}">
        <p14:creationId xmlns:p14="http://schemas.microsoft.com/office/powerpoint/2010/main" val="8455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EA8853FE-CB6C-4EDC-ABF8-4CB35242B497}"/>
              </a:ext>
            </a:extLst>
          </p:cNvPr>
          <p:cNvSpPr txBox="1"/>
          <p:nvPr/>
        </p:nvSpPr>
        <p:spPr>
          <a:xfrm>
            <a:off x="1097280" y="915939"/>
            <a:ext cx="6772989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Kystnært fiskeri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a-DK" sz="2400" b="1" dirty="0">
              <a:solidFill>
                <a:srgbClr val="00325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da-DK" sz="2400" b="1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1600445-D7B8-4BE8-AFE1-C5A37B6253FC}"/>
              </a:ext>
            </a:extLst>
          </p:cNvPr>
          <p:cNvSpPr txBox="1"/>
          <p:nvPr/>
        </p:nvSpPr>
        <p:spPr>
          <a:xfrm>
            <a:off x="1097280" y="1951672"/>
            <a:ext cx="68148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Er det kystnære fiskeri i tilbagegang? – </a:t>
            </a:r>
          </a:p>
          <a:p>
            <a:pPr algn="ctr"/>
            <a:r>
              <a:rPr lang="da-DK" sz="2800" dirty="0">
                <a:solidFill>
                  <a:srgbClr val="FF0000"/>
                </a:solidFill>
              </a:rPr>
              <a:t>Ja det er det </a:t>
            </a:r>
          </a:p>
          <a:p>
            <a:endParaRPr lang="da-DK" sz="2800" dirty="0"/>
          </a:p>
          <a:p>
            <a:r>
              <a:rPr lang="da-DK" sz="2800" dirty="0"/>
              <a:t>Hvorfor er det kystnære fiskeri i tilbagegang?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Udledninger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Sæler og skarv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Andre aktiviteter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Klimaforandringer</a:t>
            </a:r>
          </a:p>
          <a:p>
            <a:endParaRPr lang="da-DK" sz="28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66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EA8853FE-CB6C-4EDC-ABF8-4CB35242B497}"/>
              </a:ext>
            </a:extLst>
          </p:cNvPr>
          <p:cNvSpPr txBox="1"/>
          <p:nvPr/>
        </p:nvSpPr>
        <p:spPr>
          <a:xfrm>
            <a:off x="911247" y="366623"/>
            <a:ext cx="7321506" cy="6124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Hvad skal der til - løsninger?</a:t>
            </a:r>
          </a:p>
          <a:p>
            <a:pPr algn="ctr"/>
            <a:endParaRPr lang="da-DK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00325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Ingen lette løsninger</a:t>
            </a:r>
            <a:r>
              <a:rPr lang="da-DK" sz="2400" b="1" dirty="0">
                <a:solidFill>
                  <a:srgbClr val="00325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325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Bedre styr på </a:t>
            </a:r>
            <a:r>
              <a:rPr lang="da-DK" sz="2400" dirty="0">
                <a:solidFill>
                  <a:srgbClr val="0032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Kommunale udledninger – måske stoppe tilladelser til overløb?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325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Reducere udledninger af kvælstof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32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Stoppe import af spildevand fra andre lande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a-DK" sz="2400" dirty="0">
              <a:solidFill>
                <a:srgbClr val="00325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32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------------------------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a-DK" sz="2400" dirty="0">
              <a:solidFill>
                <a:srgbClr val="00325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32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Sæler og skarv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32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Trawl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a-DK" sz="2400" b="1" dirty="0">
              <a:solidFill>
                <a:srgbClr val="00325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a-DK" sz="2400" b="1" dirty="0">
              <a:solidFill>
                <a:srgbClr val="00325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da-DK" sz="2400" b="1" dirty="0">
                <a:solidFill>
                  <a:srgbClr val="00325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Princip: Forurening begrænses ved kilden</a:t>
            </a:r>
          </a:p>
          <a:p>
            <a:pPr algn="ctr"/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357453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EA8853FE-CB6C-4EDC-ABF8-4CB35242B497}"/>
              </a:ext>
            </a:extLst>
          </p:cNvPr>
          <p:cNvSpPr txBox="1"/>
          <p:nvPr/>
        </p:nvSpPr>
        <p:spPr>
          <a:xfrm>
            <a:off x="698186" y="1111660"/>
            <a:ext cx="7821818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sz="3200" b="1" dirty="0">
                <a:solidFill>
                  <a:srgbClr val="003254"/>
                </a:solidFill>
                <a:latin typeface="Arial Black"/>
                <a:ea typeface="Calibri" panose="020F0502020204030204" pitchFamily="34" charset="0"/>
                <a:cs typeface="Times New Roman"/>
              </a:rPr>
              <a:t>Havmiljø  </a:t>
            </a:r>
            <a:endParaRPr lang="da-DK" sz="3200" b="1" dirty="0">
              <a:solidFill>
                <a:srgbClr val="003254"/>
              </a:solidFill>
              <a:latin typeface="Arial Blac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a-DK" sz="3200" b="1" dirty="0">
                <a:solidFill>
                  <a:srgbClr val="003254"/>
                </a:solidFill>
                <a:latin typeface="Arial Black"/>
                <a:ea typeface="Calibri" panose="020F0502020204030204" pitchFamily="34" charset="0"/>
                <a:cs typeface="Times New Roman"/>
              </a:rPr>
              <a:t>Verdensmål</a:t>
            </a:r>
          </a:p>
          <a:p>
            <a:pPr algn="ctr"/>
            <a:endParaRPr lang="da-DK" sz="24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400" b="1" dirty="0">
                <a:solidFill>
                  <a:srgbClr val="003254"/>
                </a:solidFill>
                <a:latin typeface="Arial"/>
                <a:ea typeface="Calibri" panose="020F0502020204030204" pitchFamily="34" charset="0"/>
                <a:cs typeface="Times New Roman"/>
              </a:rPr>
              <a:t>Verdensmål nr. 14: Havmiljø</a:t>
            </a:r>
          </a:p>
          <a:p>
            <a:pPr marL="457200" indent="-457200">
              <a:buFont typeface="+mj-lt"/>
              <a:buAutoNum type="arabicPeriod"/>
            </a:pPr>
            <a:endParaRPr lang="da-DK" sz="2400" b="1" dirty="0">
              <a:solidFill>
                <a:srgbClr val="003254"/>
              </a:solidFill>
              <a:latin typeface="Arial"/>
              <a:ea typeface="Calibri" panose="020F0502020204030204" pitchFamily="34" charset="0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400" b="1" dirty="0">
                <a:solidFill>
                  <a:srgbClr val="003254"/>
                </a:solidFill>
                <a:latin typeface="Arial"/>
                <a:ea typeface="Calibri" panose="020F0502020204030204" pitchFamily="34" charset="0"/>
                <a:cs typeface="Times New Roman"/>
              </a:rPr>
              <a:t>Verdensmål nr. 1: Bekæmpelse af fattigdom og et arbejde at stå op til.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b="1" dirty="0">
                <a:solidFill>
                  <a:srgbClr val="003254"/>
                </a:solidFill>
                <a:latin typeface="Arial"/>
                <a:ea typeface="Calibri" panose="020F0502020204030204" pitchFamily="34" charset="0"/>
                <a:cs typeface="Times New Roman"/>
              </a:rPr>
              <a:t>Verdensmål nr. 2: Handler om at bekæmpe sult 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b="1" dirty="0">
                <a:solidFill>
                  <a:srgbClr val="003254"/>
                </a:solidFill>
                <a:latin typeface="Arial"/>
                <a:ea typeface="Calibri" panose="020F0502020204030204" pitchFamily="34" charset="0"/>
                <a:cs typeface="Times New Roman"/>
              </a:rPr>
              <a:t>Verdensmål nr. 3: Handler om sundhed</a:t>
            </a:r>
          </a:p>
          <a:p>
            <a:endParaRPr lang="da-DK" sz="2400" b="1" dirty="0">
              <a:solidFill>
                <a:srgbClr val="003254"/>
              </a:solidFill>
              <a:latin typeface="Arial"/>
              <a:ea typeface="Calibri" panose="020F0502020204030204" pitchFamily="34" charset="0"/>
              <a:cs typeface="Times New Roman"/>
            </a:endParaRPr>
          </a:p>
          <a:p>
            <a:pPr algn="ctr"/>
            <a:r>
              <a:rPr lang="da-DK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Så på de ene side har vi et havmiljø der skal være sundt</a:t>
            </a:r>
          </a:p>
          <a:p>
            <a:pPr algn="ctr"/>
            <a:r>
              <a:rPr lang="da-DK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 på den anden side er der en række andre forhold som skal med</a:t>
            </a:r>
          </a:p>
        </p:txBody>
      </p:sp>
    </p:spTree>
    <p:extLst>
      <p:ext uri="{BB962C8B-B14F-4D97-AF65-F5344CB8AC3E}">
        <p14:creationId xmlns:p14="http://schemas.microsoft.com/office/powerpoint/2010/main" val="13898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50825" y="612395"/>
            <a:ext cx="8066088" cy="1143000"/>
          </a:xfrm>
        </p:spPr>
        <p:txBody>
          <a:bodyPr>
            <a:normAutofit fontScale="90000"/>
          </a:bodyPr>
          <a:lstStyle/>
          <a:p>
            <a:r>
              <a:rPr lang="sv-SE" altLang="da-DK" sz="4000" b="1">
                <a:solidFill>
                  <a:srgbClr val="00385D"/>
                </a:solidFill>
                <a:latin typeface="Arial"/>
                <a:cs typeface="Arial"/>
              </a:rPr>
              <a:t> Dansk fisk er </a:t>
            </a:r>
            <a:r>
              <a:rPr lang="sv-SE" altLang="da-DK" sz="4000" b="1" err="1">
                <a:solidFill>
                  <a:srgbClr val="00385D"/>
                </a:solidFill>
                <a:latin typeface="Arial"/>
                <a:cs typeface="Arial"/>
              </a:rPr>
              <a:t>godt</a:t>
            </a:r>
            <a:r>
              <a:rPr lang="sv-SE" altLang="da-DK" sz="4000" b="1">
                <a:solidFill>
                  <a:srgbClr val="00385D"/>
                </a:solidFill>
                <a:latin typeface="Arial"/>
                <a:cs typeface="Arial"/>
              </a:rPr>
              <a:t> for </a:t>
            </a:r>
            <a:r>
              <a:rPr lang="sv-SE" altLang="da-DK" sz="4000" b="1" err="1">
                <a:solidFill>
                  <a:srgbClr val="00385D"/>
                </a:solidFill>
                <a:latin typeface="Arial"/>
                <a:cs typeface="Arial"/>
              </a:rPr>
              <a:t>vores</a:t>
            </a:r>
            <a:r>
              <a:rPr lang="sv-SE" altLang="da-DK" sz="4000" b="1">
                <a:solidFill>
                  <a:srgbClr val="00385D"/>
                </a:solidFill>
                <a:latin typeface="Arial"/>
                <a:cs typeface="Arial"/>
              </a:rPr>
              <a:t> </a:t>
            </a:r>
            <a:r>
              <a:rPr lang="sv-SE" altLang="da-DK" sz="4000" b="1" err="1">
                <a:solidFill>
                  <a:srgbClr val="00385D"/>
                </a:solidFill>
                <a:latin typeface="Arial"/>
                <a:cs typeface="Arial"/>
              </a:rPr>
              <a:t>miljø</a:t>
            </a:r>
            <a:endParaRPr lang="sv-SE" altLang="da-DK" sz="4000" b="1">
              <a:solidFill>
                <a:srgbClr val="00385D"/>
              </a:solidFill>
              <a:latin typeface="Arial"/>
              <a:cs typeface="Arial"/>
            </a:endParaRPr>
          </a:p>
        </p:txBody>
      </p:sp>
      <p:sp>
        <p:nvSpPr>
          <p:cNvPr id="6147" name="TextBox 7"/>
          <p:cNvSpPr txBox="1">
            <a:spLocks noChangeArrowheads="1"/>
          </p:cNvSpPr>
          <p:nvPr/>
        </p:nvSpPr>
        <p:spPr bwMode="auto">
          <a:xfrm>
            <a:off x="5508625" y="1743266"/>
            <a:ext cx="30241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da-DK" err="1">
                <a:solidFill>
                  <a:srgbClr val="00385D"/>
                </a:solidFill>
                <a:latin typeface="Arial"/>
                <a:cs typeface="Arial"/>
              </a:rPr>
              <a:t>Ifølge</a:t>
            </a:r>
            <a:r>
              <a:rPr lang="en-GB" altLang="da-DK">
                <a:solidFill>
                  <a:srgbClr val="00385D"/>
                </a:solidFill>
                <a:latin typeface="Arial"/>
                <a:cs typeface="Arial"/>
              </a:rPr>
              <a:t> </a:t>
            </a:r>
            <a:r>
              <a:rPr lang="en-GB" altLang="da-DK" err="1">
                <a:solidFill>
                  <a:srgbClr val="00385D"/>
                </a:solidFill>
                <a:latin typeface="Arial"/>
                <a:cs typeface="Arial"/>
              </a:rPr>
              <a:t>Fødevareministeriet</a:t>
            </a:r>
            <a:r>
              <a:rPr lang="en-GB" altLang="da-DK">
                <a:solidFill>
                  <a:srgbClr val="00385D"/>
                </a:solidFill>
                <a:latin typeface="Arial"/>
                <a:cs typeface="Arial"/>
              </a:rPr>
              <a:t> er fisk er </a:t>
            </a:r>
            <a:r>
              <a:rPr lang="en-GB" altLang="da-DK" err="1">
                <a:solidFill>
                  <a:srgbClr val="00385D"/>
                </a:solidFill>
                <a:latin typeface="Arial"/>
                <a:cs typeface="Arial"/>
              </a:rPr>
              <a:t>en</a:t>
            </a:r>
            <a:r>
              <a:rPr lang="en-GB" altLang="da-DK">
                <a:solidFill>
                  <a:srgbClr val="00385D"/>
                </a:solidFill>
                <a:latin typeface="Arial"/>
                <a:cs typeface="Arial"/>
              </a:rPr>
              <a:t> </a:t>
            </a:r>
            <a:r>
              <a:rPr lang="en-GB" altLang="da-DK" err="1">
                <a:solidFill>
                  <a:srgbClr val="00385D"/>
                </a:solidFill>
                <a:latin typeface="Arial"/>
                <a:cs typeface="Arial"/>
              </a:rPr>
              <a:t>særdeles</a:t>
            </a:r>
            <a:r>
              <a:rPr lang="en-GB" altLang="da-DK">
                <a:solidFill>
                  <a:srgbClr val="00385D"/>
                </a:solidFill>
                <a:latin typeface="Arial"/>
                <a:cs typeface="Arial"/>
              </a:rPr>
              <a:t> </a:t>
            </a:r>
            <a:r>
              <a:rPr lang="en-GB" altLang="da-DK" err="1">
                <a:solidFill>
                  <a:srgbClr val="00385D"/>
                </a:solidFill>
                <a:latin typeface="Arial"/>
                <a:cs typeface="Arial"/>
              </a:rPr>
              <a:t>klimaansvarlig</a:t>
            </a:r>
            <a:r>
              <a:rPr lang="en-GB" altLang="da-DK">
                <a:solidFill>
                  <a:srgbClr val="00385D"/>
                </a:solidFill>
                <a:latin typeface="Arial"/>
                <a:cs typeface="Arial"/>
              </a:rPr>
              <a:t> </a:t>
            </a:r>
            <a:r>
              <a:rPr lang="en-GB" altLang="da-DK" err="1">
                <a:solidFill>
                  <a:srgbClr val="00385D"/>
                </a:solidFill>
                <a:latin typeface="Arial"/>
                <a:cs typeface="Arial"/>
              </a:rPr>
              <a:t>spise</a:t>
            </a:r>
            <a:r>
              <a:rPr lang="en-GB" altLang="da-DK">
                <a:solidFill>
                  <a:srgbClr val="00385D"/>
                </a:solidFill>
                <a:latin typeface="Arial"/>
                <a:cs typeface="Arial"/>
              </a:rPr>
              <a:t>. </a:t>
            </a:r>
          </a:p>
        </p:txBody>
      </p:sp>
      <p:pic>
        <p:nvPicPr>
          <p:cNvPr id="6148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7" y="1505397"/>
            <a:ext cx="4819777" cy="384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dertitel 2"/>
          <p:cNvSpPr txBox="1">
            <a:spLocks/>
          </p:cNvSpPr>
          <p:nvPr/>
        </p:nvSpPr>
        <p:spPr>
          <a:xfrm>
            <a:off x="2653469" y="6325858"/>
            <a:ext cx="6400800" cy="43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da-DK" sz="1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FAB10AA4-D31C-443D-8CD0-84DF0180DBA7}"/>
              </a:ext>
            </a:extLst>
          </p:cNvPr>
          <p:cNvSpPr txBox="1"/>
          <p:nvPr/>
        </p:nvSpPr>
        <p:spPr>
          <a:xfrm>
            <a:off x="535781" y="544165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/>
              <a:t>DCA – Nationalt Center for Fødevarer og Jordbrug, Mogensen m.fl. 2016 </a:t>
            </a:r>
          </a:p>
        </p:txBody>
      </p:sp>
    </p:spTree>
    <p:extLst>
      <p:ext uri="{BB962C8B-B14F-4D97-AF65-F5344CB8AC3E}">
        <p14:creationId xmlns:p14="http://schemas.microsoft.com/office/powerpoint/2010/main" val="139015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FPOSkabelon" id="{D27D86EC-7CE0-DF40-9819-4FB2F5257FAB}" vid="{FFFD8C49-B518-8846-A0D7-9695E2086B1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1199</Words>
  <Application>Microsoft Office PowerPoint</Application>
  <PresentationFormat>Skærmshow (4:3)</PresentationFormat>
  <Paragraphs>187</Paragraphs>
  <Slides>15</Slides>
  <Notes>14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Garamond</vt:lpstr>
      <vt:lpstr>Office-tema</vt:lpstr>
      <vt:lpstr>PowerPoint-præsentation</vt:lpstr>
      <vt:lpstr>PowerPoint-præsentation</vt:lpstr>
      <vt:lpstr> Dansk fisk er godt for vores miljø</vt:lpstr>
      <vt:lpstr>Danmarks  Fiskeriforening</vt:lpstr>
      <vt:lpstr>Danmarks Fiskeriforening  – fartøjer 2018</vt:lpstr>
      <vt:lpstr>PowerPoint-præsentation</vt:lpstr>
      <vt:lpstr>PowerPoint-præsentation</vt:lpstr>
      <vt:lpstr>PowerPoint-præsentation</vt:lpstr>
      <vt:lpstr> Dansk fisk er godt for vores miljø</vt:lpstr>
      <vt:lpstr>PowerPoint-præsentation</vt:lpstr>
      <vt:lpstr>PowerPoint-præsentation</vt:lpstr>
      <vt:lpstr>Fiskeriets Fodaftryk 2015-2020</vt:lpstr>
      <vt:lpstr>Fiskeriets Fodaftryk 2015-2020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Ole Lundberg Larsen</dc:creator>
  <cp:lastModifiedBy>Ole Lundberg Larsen</cp:lastModifiedBy>
  <cp:revision>3</cp:revision>
  <cp:lastPrinted>2020-09-23T09:20:05Z</cp:lastPrinted>
  <dcterms:created xsi:type="dcterms:W3CDTF">2020-09-22T21:07:37Z</dcterms:created>
  <dcterms:modified xsi:type="dcterms:W3CDTF">2021-09-27T07:50:53Z</dcterms:modified>
</cp:coreProperties>
</file>